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7" r:id="rId3"/>
    <p:sldId id="286" r:id="rId4"/>
    <p:sldId id="279" r:id="rId5"/>
    <p:sldId id="281" r:id="rId6"/>
    <p:sldId id="285" r:id="rId7"/>
    <p:sldId id="280" r:id="rId8"/>
    <p:sldId id="277" r:id="rId9"/>
    <p:sldId id="256" r:id="rId10"/>
  </p:sldIdLst>
  <p:sldSz cx="9144000" cy="6858000" type="screen4x3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aci1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iniste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3122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348880"/>
            <a:ext cx="8229600" cy="377728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696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7115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5906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154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 dirty="0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797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9671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35719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924943"/>
            <a:ext cx="4040188" cy="32012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235719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924943"/>
            <a:ext cx="4041775" cy="32012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 dirty="0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5051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 dirty="0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8664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874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5001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276872"/>
            <a:ext cx="3008313" cy="3849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737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PE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54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68313" y="908050"/>
            <a:ext cx="82184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PE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2349500"/>
            <a:ext cx="8229600" cy="377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C54C9F30-531B-4EFD-9EBA-CC44F28B4DF8}" type="datetimeFigureOut">
              <a:rPr lang="es-PE" smtClean="0"/>
              <a:pPr/>
              <a:t>20/07/2016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46773E44-4A5B-4F5B-849E-10D4D2EAAA25}" type="slidenum">
              <a:rPr lang="es-PE" smtClean="0"/>
              <a:pPr/>
              <a:t>‹Nº›</a:t>
            </a:fld>
            <a:endParaRPr lang="es-PE"/>
          </a:p>
        </p:txBody>
      </p:sp>
      <p:pic>
        <p:nvPicPr>
          <p:cNvPr id="1031" name="Imagen 1" descr="Logo_MCulturaPPT-01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2189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8032" y="2564904"/>
            <a:ext cx="7772400" cy="1470025"/>
          </a:xfrm>
        </p:spPr>
        <p:txBody>
          <a:bodyPr>
            <a:normAutofit/>
          </a:bodyPr>
          <a:lstStyle/>
          <a:p>
            <a:r>
              <a:rPr lang="es-PE" dirty="0" smtClean="0"/>
              <a:t>Ministerio de Cultura</a:t>
            </a:r>
            <a:br>
              <a:rPr lang="es-PE" dirty="0" smtClean="0"/>
            </a:br>
            <a:r>
              <a:rPr lang="es-PE" dirty="0" smtClean="0"/>
              <a:t>Viceministerio de Interculturalidad</a:t>
            </a:r>
            <a:endParaRPr lang="es-PE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 bwMode="auto">
          <a:xfrm>
            <a:off x="1835696" y="4077072"/>
            <a:ext cx="550465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2400" b="1" dirty="0" smtClean="0">
                <a:solidFill>
                  <a:schemeClr val="bg1">
                    <a:lumMod val="50000"/>
                  </a:schemeClr>
                </a:solidFill>
                <a:latin typeface="Myriad Pro"/>
                <a:cs typeface="Myriad Pro"/>
              </a:rPr>
              <a:t>Estudio Especializado sobre la situación social del área del Lote 88 y la Reserva </a:t>
            </a:r>
            <a:r>
              <a:rPr lang="es-PE" sz="2400" b="1" dirty="0" err="1" smtClean="0">
                <a:solidFill>
                  <a:schemeClr val="bg1">
                    <a:lumMod val="50000"/>
                  </a:schemeClr>
                </a:solidFill>
                <a:latin typeface="Myriad Pro"/>
                <a:cs typeface="Myriad Pro"/>
              </a:rPr>
              <a:t>Kugapakori</a:t>
            </a:r>
            <a:r>
              <a:rPr lang="es-PE" sz="2400" b="1" dirty="0" smtClean="0">
                <a:solidFill>
                  <a:schemeClr val="bg1">
                    <a:lumMod val="50000"/>
                  </a:schemeClr>
                </a:solidFill>
                <a:latin typeface="Myriad Pro"/>
                <a:cs typeface="Myriad Pro"/>
              </a:rPr>
              <a:t>, Nahua, </a:t>
            </a:r>
            <a:r>
              <a:rPr lang="es-PE" sz="2400" b="1" dirty="0" err="1" smtClean="0">
                <a:solidFill>
                  <a:schemeClr val="bg1">
                    <a:lumMod val="50000"/>
                  </a:schemeClr>
                </a:solidFill>
                <a:latin typeface="Myriad Pro"/>
                <a:cs typeface="Myriad Pro"/>
              </a:rPr>
              <a:t>Nanti</a:t>
            </a:r>
            <a:endParaRPr lang="es-PE" sz="2400" b="1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6553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052736"/>
            <a:ext cx="7776864" cy="50405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s-ES_tradnl" sz="1800" dirty="0"/>
          </a:p>
          <a:p>
            <a:pPr marL="0" lvl="0" indent="0" algn="ctr">
              <a:buNone/>
            </a:pPr>
            <a:r>
              <a:rPr lang="es-ES_tradnl" sz="2800" dirty="0" smtClean="0"/>
              <a:t>Para elaborar la </a:t>
            </a:r>
            <a:r>
              <a:rPr lang="es-ES_tradnl" sz="2800" dirty="0"/>
              <a:t>opinión técnica </a:t>
            </a:r>
            <a:r>
              <a:rPr lang="es-ES_tradnl" sz="2800" dirty="0" smtClean="0"/>
              <a:t>se hizo un </a:t>
            </a:r>
            <a:r>
              <a:rPr lang="es-PE" sz="2800" dirty="0"/>
              <a:t>Estudio Especializado que incluyó </a:t>
            </a:r>
            <a:r>
              <a:rPr lang="es-PE" sz="2800" dirty="0" smtClean="0"/>
              <a:t>tres </a:t>
            </a:r>
            <a:r>
              <a:rPr lang="es-PE" sz="2800" dirty="0"/>
              <a:t>visitas de campo y </a:t>
            </a:r>
            <a:r>
              <a:rPr lang="es-PE" sz="2800" dirty="0" smtClean="0"/>
              <a:t>dos sobrevuelos </a:t>
            </a:r>
            <a:r>
              <a:rPr lang="es-PE" sz="2800" dirty="0"/>
              <a:t>por parte de personal del VMI. </a:t>
            </a:r>
            <a:endParaRPr lang="es-PE" sz="2800" dirty="0" smtClean="0"/>
          </a:p>
          <a:p>
            <a:pPr marL="0" lvl="0" indent="0" algn="ctr">
              <a:buNone/>
            </a:pPr>
            <a:endParaRPr lang="es-PE" sz="2800" dirty="0" smtClean="0"/>
          </a:p>
          <a:p>
            <a:pPr marL="0" indent="0" algn="ctr">
              <a:buNone/>
            </a:pPr>
            <a:r>
              <a:rPr lang="es-PE" sz="2800" dirty="0"/>
              <a:t>El objetivo del Estudio Especializado fue </a:t>
            </a:r>
            <a:r>
              <a:rPr lang="es-MX" sz="2800" dirty="0"/>
              <a:t>obtener información acerca de la dinámica social, económica y de desplazamiento de las poblaciones en aislamiento y contacto inicial que se encuentran asentadas y/o se desplazan en la Reserva.</a:t>
            </a:r>
          </a:p>
          <a:p>
            <a:pPr marL="0" lvl="0" indent="0" algn="ctr">
              <a:buNone/>
            </a:pPr>
            <a:endParaRPr lang="es-PE" sz="2800" dirty="0"/>
          </a:p>
        </p:txBody>
      </p:sp>
    </p:spTree>
    <p:extLst>
      <p:ext uri="{BB962C8B-B14F-4D97-AF65-F5344CB8AC3E}">
        <p14:creationId xmlns:p14="http://schemas.microsoft.com/office/powerpoint/2010/main" val="280051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es-PE" dirty="0" smtClean="0"/>
              <a:t>Trabajo de Campo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indent="0">
              <a:buNone/>
            </a:pPr>
            <a:endParaRPr lang="es-MX" sz="1600" b="1" dirty="0" smtClean="0"/>
          </a:p>
          <a:p>
            <a:r>
              <a:rPr lang="es-MX" sz="1900" b="1" dirty="0" smtClean="0"/>
              <a:t>Se realizaron 05 viajes de trabajo de campo: </a:t>
            </a:r>
            <a:endParaRPr lang="es-PE" sz="1900" dirty="0"/>
          </a:p>
          <a:p>
            <a:pPr marL="0" indent="0">
              <a:buNone/>
            </a:pPr>
            <a:r>
              <a:rPr lang="es-MX" sz="1900" dirty="0" smtClean="0"/>
              <a:t>Estos viajes de campo se realizaron en dos fases; la primera fase entre setiembre y noviembre del año 2013  y la segunda fase en el mes de diciembre.</a:t>
            </a:r>
          </a:p>
          <a:p>
            <a:pPr marL="0" indent="0">
              <a:buNone/>
            </a:pPr>
            <a:endParaRPr lang="es-MX" sz="1900" dirty="0" smtClean="0"/>
          </a:p>
          <a:p>
            <a:pPr marL="0" indent="0">
              <a:buNone/>
            </a:pPr>
            <a:r>
              <a:rPr lang="es-MX" sz="1900" dirty="0" smtClean="0"/>
              <a:t>El trabajo de campo se realizó en las Comunidades Nativas de </a:t>
            </a:r>
            <a:r>
              <a:rPr lang="es-MX" sz="1900" dirty="0" err="1" smtClean="0"/>
              <a:t>Camisea</a:t>
            </a:r>
            <a:r>
              <a:rPr lang="es-MX" sz="1900" dirty="0" smtClean="0"/>
              <a:t>, </a:t>
            </a:r>
            <a:r>
              <a:rPr lang="es-MX" sz="1900" dirty="0" err="1" smtClean="0"/>
              <a:t>Segakiato</a:t>
            </a:r>
            <a:r>
              <a:rPr lang="es-MX" sz="1900" dirty="0" smtClean="0"/>
              <a:t>, Nueva Luz; así como los asentamiento en contacto inicial de </a:t>
            </a:r>
            <a:r>
              <a:rPr lang="es-MX" sz="1900" dirty="0" err="1" smtClean="0"/>
              <a:t>Montetoni</a:t>
            </a:r>
            <a:r>
              <a:rPr lang="es-MX" sz="1900" dirty="0" smtClean="0"/>
              <a:t>,  </a:t>
            </a:r>
            <a:r>
              <a:rPr lang="es-MX" sz="1900" dirty="0" err="1" smtClean="0"/>
              <a:t>Shivageato</a:t>
            </a:r>
            <a:r>
              <a:rPr lang="es-MX" sz="1900" dirty="0" smtClean="0"/>
              <a:t>,  </a:t>
            </a:r>
            <a:r>
              <a:rPr lang="es-MX" sz="1900" dirty="0" err="1" smtClean="0"/>
              <a:t>Mañoquiari</a:t>
            </a:r>
            <a:r>
              <a:rPr lang="es-MX" sz="1900" dirty="0" smtClean="0"/>
              <a:t>, </a:t>
            </a:r>
            <a:r>
              <a:rPr lang="es-MX" sz="1900" dirty="0" err="1" smtClean="0"/>
              <a:t>Kipatsiari</a:t>
            </a:r>
            <a:r>
              <a:rPr lang="es-MX" sz="1900" dirty="0" smtClean="0"/>
              <a:t>, </a:t>
            </a:r>
            <a:r>
              <a:rPr lang="es-MX" sz="1900" dirty="0" err="1" smtClean="0"/>
              <a:t>Potogoshoari</a:t>
            </a:r>
            <a:r>
              <a:rPr lang="es-MX" sz="1900" dirty="0" smtClean="0"/>
              <a:t>, entre otros.</a:t>
            </a:r>
          </a:p>
          <a:p>
            <a:pPr marL="0" indent="0">
              <a:buNone/>
            </a:pPr>
            <a:endParaRPr lang="es-MX" sz="1900" dirty="0" smtClean="0"/>
          </a:p>
          <a:p>
            <a:r>
              <a:rPr lang="es-MX" sz="1900" b="1" dirty="0" smtClean="0"/>
              <a:t>Se realizaron alrededor de 40 entrevistas</a:t>
            </a:r>
          </a:p>
          <a:p>
            <a:pPr marL="0" indent="0">
              <a:buNone/>
            </a:pPr>
            <a:r>
              <a:rPr lang="es-MX" sz="1900" dirty="0" smtClean="0"/>
              <a:t>Durante el trabajo de campo, se realizaron alrededor de 40 entrevistas, las cuales fueron debidamente registradas (cinta de video y audio), traducidas y transcritas.</a:t>
            </a:r>
          </a:p>
          <a:p>
            <a:pPr>
              <a:buNone/>
            </a:pPr>
            <a:endParaRPr lang="es-PE" sz="1900" b="1" dirty="0"/>
          </a:p>
        </p:txBody>
      </p:sp>
    </p:spTree>
    <p:extLst>
      <p:ext uri="{BB962C8B-B14F-4D97-AF65-F5344CB8AC3E}">
        <p14:creationId xmlns:p14="http://schemas.microsoft.com/office/powerpoint/2010/main" val="3030194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347864" y="350127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/>
              <a:t>Entrevistas realizadas durante las visitas de campo</a:t>
            </a:r>
            <a:endParaRPr lang="es-PE" sz="2400" b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949113"/>
              </p:ext>
            </p:extLst>
          </p:nvPr>
        </p:nvGraphicFramePr>
        <p:xfrm>
          <a:off x="755573" y="1412774"/>
          <a:ext cx="7632850" cy="465652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543716"/>
                <a:gridCol w="2544567"/>
                <a:gridCol w="2544567"/>
              </a:tblGrid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N° 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Persona Entrevistada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Trabajo de Campo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1, Entrevista 1 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Enfermera del Puesto de Salud de </a:t>
                      </a:r>
                      <a:r>
                        <a:rPr lang="es-MX" sz="1100" dirty="0" err="1">
                          <a:effectLst/>
                        </a:rPr>
                        <a:t>Montetoni</a:t>
                      </a:r>
                      <a:r>
                        <a:rPr lang="es-MX" sz="1100" dirty="0">
                          <a:effectLst/>
                        </a:rPr>
                        <a:t> 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CC.NN. de </a:t>
                      </a:r>
                      <a:r>
                        <a:rPr lang="es-MX" sz="1100" dirty="0" smtClean="0">
                          <a:effectLst/>
                        </a:rPr>
                        <a:t>Camisea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1, Entrevista 2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Vigía del Plan de Contingencia Antropológico 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CC.NN. de </a:t>
                      </a:r>
                      <a:r>
                        <a:rPr lang="es-MX" sz="1100" dirty="0" smtClean="0">
                          <a:effectLst/>
                        </a:rPr>
                        <a:t>Camisea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1, Entrevista 3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Transportistas fluviales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CC.NN. de </a:t>
                      </a:r>
                      <a:r>
                        <a:rPr lang="es-MX" sz="1100" dirty="0" smtClean="0">
                          <a:effectLst/>
                        </a:rPr>
                        <a:t>Camisea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1, Entrevista 4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Doctora encargada </a:t>
                      </a:r>
                      <a:r>
                        <a:rPr lang="es-MX" sz="1100" dirty="0" err="1">
                          <a:effectLst/>
                        </a:rPr>
                        <a:t>Microred</a:t>
                      </a:r>
                      <a:r>
                        <a:rPr lang="es-MX" sz="1100" dirty="0">
                          <a:effectLst/>
                        </a:rPr>
                        <a:t> de Salud de Camisea 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CC.NN. de </a:t>
                      </a:r>
                      <a:r>
                        <a:rPr lang="es-MX" sz="1100" dirty="0" smtClean="0">
                          <a:effectLst/>
                        </a:rPr>
                        <a:t>Camisea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1, Entrevista 5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Motorista y guía del grupo élite itinerante del MINSA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CC.NN. de </a:t>
                      </a:r>
                      <a:r>
                        <a:rPr lang="es-MX" sz="1100" dirty="0" smtClean="0">
                          <a:effectLst/>
                        </a:rPr>
                        <a:t>Camisea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2, Entrevista 1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Poblador 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Kipatsiari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2, Entrevista 2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Poblador 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Kipatsiari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2, Entrevista 3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Poblador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Potogoshoari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2, Entrevista 4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Poblador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CC.NN. Nueva Luz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2, Entrevista 5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Poblador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CC.NN. Nueva Luz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2, Entrevista 6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Poblador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CC.NN. Nueva Luz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2, Entrevista 7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Poblador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CC.NN. Nueva Luz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2, Entrevista 8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Poblador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Mañokiari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2, Entrevista 9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Poblador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CC.NN. Nativa Nueva Luz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27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347864" y="356491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/>
              <a:t>Entrevistas realizadas durante las visitas de campo</a:t>
            </a:r>
            <a:endParaRPr lang="es-PE" sz="24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20850" y="3370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121451"/>
              </p:ext>
            </p:extLst>
          </p:nvPr>
        </p:nvGraphicFramePr>
        <p:xfrm>
          <a:off x="683568" y="1412776"/>
          <a:ext cx="7704856" cy="396043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567714"/>
                <a:gridCol w="2568571"/>
                <a:gridCol w="2568571"/>
              </a:tblGrid>
              <a:tr h="330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N° 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Persona Entrevistada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Trabajo de Campo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Campo 1, Entrevista 1 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Enfermera del Puesto de Salud de Montetoni 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CC.NN. de Camisea.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0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3, Entrevista 1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Profesor Sagondoari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Asentamiento Sagondoari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0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3, Entrevista 2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Jefe de Sagondoari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Asentamientos de Sagondoari 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3, Entrevista 3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Jefe de Marankeato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Asentamiento de </a:t>
                      </a:r>
                      <a:r>
                        <a:rPr lang="es-MX" sz="1100" dirty="0" err="1">
                          <a:effectLst/>
                        </a:rPr>
                        <a:t>Marankeato</a:t>
                      </a:r>
                      <a:endParaRPr lang="es-PE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0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3, Entrevista 4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Poblador 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Asentamiento de Marankeato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0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Campo 3, Entrevista 5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Poblador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Asentamiento de Marankeato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0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3, Entrevista 6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Agente de protección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Inaroato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0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3, Entrevista 7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Jefe de Montentoni 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Asentamiento de Montetoni 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0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Campo 3, Entrevista 8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Técnica del Puesto de Salud </a:t>
                      </a:r>
                      <a:endParaRPr lang="es-P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Asentamiento de </a:t>
                      </a:r>
                      <a:r>
                        <a:rPr lang="es-MX" sz="1100" dirty="0" err="1">
                          <a:effectLst/>
                        </a:rPr>
                        <a:t>Montetoni</a:t>
                      </a:r>
                      <a:endParaRPr lang="es-P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99592" y="544522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Fuente: Informe N°001-2013/INDEPA-UT- PIACI/SBGW/ LPC/MQO; Informe N°001-2013/INDEPA-UT- PIACI/SBGW/ LPC/MQO; Informe N°007-2013/INDEPA-UT-PIACI/LPC.</a:t>
            </a:r>
            <a:endParaRPr lang="es-PE" sz="1200" dirty="0"/>
          </a:p>
        </p:txBody>
      </p:sp>
    </p:spTree>
    <p:extLst>
      <p:ext uri="{BB962C8B-B14F-4D97-AF65-F5344CB8AC3E}">
        <p14:creationId xmlns:p14="http://schemas.microsoft.com/office/powerpoint/2010/main" val="291446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665177"/>
              </p:ext>
            </p:extLst>
          </p:nvPr>
        </p:nvGraphicFramePr>
        <p:xfrm>
          <a:off x="457200" y="1484783"/>
          <a:ext cx="8229601" cy="448812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56280"/>
                <a:gridCol w="1091245"/>
                <a:gridCol w="3091038"/>
                <a:gridCol w="3091038"/>
              </a:tblGrid>
              <a:tr h="204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Tramo</a:t>
                      </a:r>
                      <a:endParaRPr lang="es-PE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Duración</a:t>
                      </a:r>
                      <a:endParaRPr lang="es-PE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Zonas</a:t>
                      </a:r>
                      <a:endParaRPr lang="es-PE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Observaciones</a:t>
                      </a:r>
                      <a:endParaRPr lang="es-PE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24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Tramo I</a:t>
                      </a:r>
                      <a:endParaRPr lang="es-PE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1 hora</a:t>
                      </a:r>
                      <a:endParaRPr lang="es-PE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Instalaciones de </a:t>
                      </a:r>
                      <a:r>
                        <a:rPr lang="es-MX" sz="1050" dirty="0" err="1">
                          <a:effectLst/>
                        </a:rPr>
                        <a:t>Pluspetrol</a:t>
                      </a:r>
                      <a:r>
                        <a:rPr lang="es-MX" sz="1050" dirty="0">
                          <a:effectLst/>
                        </a:rPr>
                        <a:t> San Martín 1, San Martín 3 y San Martín </a:t>
                      </a:r>
                      <a:r>
                        <a:rPr lang="es-MX" sz="1050" dirty="0" smtClean="0">
                          <a:effectLst/>
                        </a:rPr>
                        <a:t>Este.</a:t>
                      </a:r>
                      <a:endParaRPr lang="es-PE" sz="105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PE" sz="105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Cabeceras del río </a:t>
                      </a:r>
                      <a:r>
                        <a:rPr lang="es-MX" sz="1050" dirty="0" err="1">
                          <a:effectLst/>
                        </a:rPr>
                        <a:t>Paquiria</a:t>
                      </a:r>
                      <a:r>
                        <a:rPr lang="es-MX" sz="1050" dirty="0">
                          <a:effectLst/>
                        </a:rPr>
                        <a:t> y las zonas donde se construirían las instalaciones San Martín Norte, </a:t>
                      </a:r>
                      <a:r>
                        <a:rPr lang="es-MX" sz="1050" dirty="0" err="1">
                          <a:effectLst/>
                        </a:rPr>
                        <a:t>Kimaro</a:t>
                      </a:r>
                      <a:r>
                        <a:rPr lang="es-MX" sz="1050" dirty="0">
                          <a:effectLst/>
                        </a:rPr>
                        <a:t> Norte, </a:t>
                      </a:r>
                      <a:r>
                        <a:rPr lang="es-MX" sz="1050" dirty="0" err="1">
                          <a:effectLst/>
                        </a:rPr>
                        <a:t>Kimaro</a:t>
                      </a:r>
                      <a:r>
                        <a:rPr lang="es-MX" sz="1050" dirty="0">
                          <a:effectLst/>
                        </a:rPr>
                        <a:t> Centro y </a:t>
                      </a:r>
                      <a:r>
                        <a:rPr lang="es-MX" sz="1050" dirty="0" err="1">
                          <a:effectLst/>
                        </a:rPr>
                        <a:t>Kimaro</a:t>
                      </a:r>
                      <a:r>
                        <a:rPr lang="es-MX" sz="1050" dirty="0">
                          <a:effectLst/>
                        </a:rPr>
                        <a:t> </a:t>
                      </a:r>
                      <a:r>
                        <a:rPr lang="es-MX" sz="1050" dirty="0" smtClean="0">
                          <a:effectLst/>
                        </a:rPr>
                        <a:t>Oeste.</a:t>
                      </a:r>
                      <a:endParaRPr lang="es-PE" sz="105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No se tuvo avistamientos de asentamientos humanos.</a:t>
                      </a:r>
                      <a:endParaRPr lang="es-PE" sz="105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Tanto en la salida como en el retorno a Malvinas se pudo avistar las comunidades de </a:t>
                      </a:r>
                      <a:r>
                        <a:rPr lang="es-MX" sz="1050" dirty="0" err="1">
                          <a:effectLst/>
                        </a:rPr>
                        <a:t>Segakiato</a:t>
                      </a:r>
                      <a:r>
                        <a:rPr lang="es-MX" sz="1050" dirty="0">
                          <a:effectLst/>
                        </a:rPr>
                        <a:t> y </a:t>
                      </a:r>
                      <a:r>
                        <a:rPr lang="es-MX" sz="1050" dirty="0" err="1">
                          <a:effectLst/>
                        </a:rPr>
                        <a:t>Cashiriari</a:t>
                      </a:r>
                      <a:r>
                        <a:rPr lang="es-MX" sz="1050" dirty="0">
                          <a:effectLst/>
                        </a:rPr>
                        <a:t>, y el puesto de control de INDEPA en </a:t>
                      </a:r>
                      <a:r>
                        <a:rPr lang="es-MX" sz="1050" dirty="0" err="1">
                          <a:effectLst/>
                        </a:rPr>
                        <a:t>Inaroato</a:t>
                      </a:r>
                      <a:r>
                        <a:rPr lang="es-MX" sz="1050" dirty="0">
                          <a:effectLst/>
                        </a:rPr>
                        <a:t>.</a:t>
                      </a:r>
                      <a:endParaRPr lang="es-PE" sz="105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6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Tramo II</a:t>
                      </a:r>
                      <a:endParaRPr lang="es-PE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1 hora</a:t>
                      </a:r>
                      <a:endParaRPr lang="es-PE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Instalaciones de San Martín </a:t>
                      </a:r>
                      <a:r>
                        <a:rPr lang="es-MX" sz="1050" dirty="0" smtClean="0">
                          <a:effectLst/>
                        </a:rPr>
                        <a:t>3.</a:t>
                      </a:r>
                      <a:endParaRPr lang="es-PE" sz="105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Boca del </a:t>
                      </a:r>
                      <a:r>
                        <a:rPr lang="es-MX" sz="1050" dirty="0" err="1" smtClean="0">
                          <a:effectLst/>
                        </a:rPr>
                        <a:t>Shiateni</a:t>
                      </a:r>
                      <a:r>
                        <a:rPr lang="es-MX" sz="1050" dirty="0" smtClean="0">
                          <a:effectLst/>
                        </a:rPr>
                        <a:t>.</a:t>
                      </a:r>
                      <a:endParaRPr lang="es-PE" sz="105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Cuenca del río </a:t>
                      </a:r>
                      <a:r>
                        <a:rPr lang="es-MX" sz="1050" dirty="0" smtClean="0">
                          <a:effectLst/>
                        </a:rPr>
                        <a:t>Camisea.</a:t>
                      </a:r>
                      <a:endParaRPr lang="es-PE" sz="105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Se avistaron chacras, más no viviendas.</a:t>
                      </a:r>
                      <a:endParaRPr lang="es-PE" sz="105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Se avistaron chacras y viviendas en la zona de </a:t>
                      </a:r>
                      <a:r>
                        <a:rPr lang="es-MX" sz="1050" dirty="0" err="1" smtClean="0">
                          <a:effectLst/>
                        </a:rPr>
                        <a:t>Kovantiari</a:t>
                      </a:r>
                      <a:r>
                        <a:rPr lang="es-MX" sz="1050" dirty="0" smtClean="0">
                          <a:effectLst/>
                        </a:rPr>
                        <a:t>.</a:t>
                      </a:r>
                      <a:endParaRPr lang="es-PE" sz="105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440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Tramo III</a:t>
                      </a:r>
                      <a:endParaRPr lang="es-PE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1 hora</a:t>
                      </a:r>
                      <a:endParaRPr lang="es-PE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Río </a:t>
                      </a:r>
                      <a:r>
                        <a:rPr lang="es-MX" sz="1050" dirty="0" smtClean="0">
                          <a:effectLst/>
                        </a:rPr>
                        <a:t>Camisea.</a:t>
                      </a:r>
                      <a:endParaRPr lang="es-PE" sz="105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PE" sz="105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Instalaciones de </a:t>
                      </a:r>
                      <a:r>
                        <a:rPr lang="es-MX" sz="1050" dirty="0" err="1">
                          <a:effectLst/>
                        </a:rPr>
                        <a:t>Cashiriari</a:t>
                      </a:r>
                      <a:r>
                        <a:rPr lang="es-MX" sz="1050" dirty="0">
                          <a:effectLst/>
                        </a:rPr>
                        <a:t> 3 y </a:t>
                      </a:r>
                      <a:r>
                        <a:rPr lang="es-MX" sz="1050" dirty="0" err="1">
                          <a:effectLst/>
                        </a:rPr>
                        <a:t>Chashiriari</a:t>
                      </a:r>
                      <a:r>
                        <a:rPr lang="es-MX" sz="1050" dirty="0">
                          <a:effectLst/>
                        </a:rPr>
                        <a:t> </a:t>
                      </a:r>
                      <a:r>
                        <a:rPr lang="es-MX" sz="1050" dirty="0" smtClean="0">
                          <a:effectLst/>
                        </a:rPr>
                        <a:t>1.</a:t>
                      </a:r>
                      <a:endParaRPr lang="es-PE" sz="1050" dirty="0">
                        <a:effectLst/>
                      </a:endParaRPr>
                    </a:p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PE" sz="105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Río </a:t>
                      </a:r>
                      <a:r>
                        <a:rPr lang="es-MX" sz="1050" dirty="0" err="1" smtClean="0">
                          <a:effectLst/>
                        </a:rPr>
                        <a:t>Cashiriari</a:t>
                      </a:r>
                      <a:r>
                        <a:rPr lang="es-MX" sz="1050" dirty="0" smtClean="0">
                          <a:effectLst/>
                        </a:rPr>
                        <a:t>.</a:t>
                      </a:r>
                      <a:endParaRPr lang="es-PE" sz="105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PE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Se avistaron chacras y viviendas en </a:t>
                      </a:r>
                      <a:r>
                        <a:rPr lang="es-MX" sz="1050" dirty="0" err="1">
                          <a:effectLst/>
                        </a:rPr>
                        <a:t>Shivageato</a:t>
                      </a:r>
                      <a:r>
                        <a:rPr lang="es-MX" sz="1050" dirty="0">
                          <a:effectLst/>
                        </a:rPr>
                        <a:t> y </a:t>
                      </a:r>
                      <a:r>
                        <a:rPr lang="es-MX" sz="1050" dirty="0" err="1">
                          <a:effectLst/>
                        </a:rPr>
                        <a:t>Tiorinkitari</a:t>
                      </a:r>
                      <a:r>
                        <a:rPr lang="es-MX" sz="1050" dirty="0" smtClean="0">
                          <a:effectLst/>
                        </a:rPr>
                        <a:t>.</a:t>
                      </a:r>
                      <a:endParaRPr lang="es-PE" sz="105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PE" sz="105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Identificar el área donde se ubicarían las instalaciones </a:t>
                      </a:r>
                      <a:r>
                        <a:rPr lang="es-MX" sz="1050" dirty="0" err="1">
                          <a:effectLst/>
                        </a:rPr>
                        <a:t>Armihuari</a:t>
                      </a:r>
                      <a:r>
                        <a:rPr lang="es-MX" sz="1050" dirty="0">
                          <a:effectLst/>
                        </a:rPr>
                        <a:t> Norte y </a:t>
                      </a:r>
                      <a:r>
                        <a:rPr lang="es-MX" sz="1050" dirty="0" err="1">
                          <a:effectLst/>
                        </a:rPr>
                        <a:t>Armihuari</a:t>
                      </a:r>
                      <a:r>
                        <a:rPr lang="es-MX" sz="1050" dirty="0">
                          <a:effectLst/>
                        </a:rPr>
                        <a:t> Sur.</a:t>
                      </a:r>
                      <a:endParaRPr lang="es-PE" sz="105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Se avistaron chacras y viviendas en </a:t>
                      </a:r>
                      <a:r>
                        <a:rPr lang="es-MX" sz="1050" dirty="0" err="1">
                          <a:effectLst/>
                        </a:rPr>
                        <a:t>Serialo</a:t>
                      </a:r>
                      <a:r>
                        <a:rPr lang="es-MX" sz="1050" dirty="0">
                          <a:effectLst/>
                        </a:rPr>
                        <a:t>, </a:t>
                      </a:r>
                      <a:r>
                        <a:rPr lang="es-MX" sz="1050" dirty="0" err="1">
                          <a:effectLst/>
                        </a:rPr>
                        <a:t>Shipenashiari</a:t>
                      </a:r>
                      <a:r>
                        <a:rPr lang="es-MX" sz="1050" dirty="0">
                          <a:effectLst/>
                        </a:rPr>
                        <a:t> y </a:t>
                      </a:r>
                      <a:r>
                        <a:rPr lang="es-MX" sz="1050" dirty="0" err="1">
                          <a:effectLst/>
                        </a:rPr>
                        <a:t>Mashopoari</a:t>
                      </a:r>
                      <a:r>
                        <a:rPr lang="es-MX" sz="1050" dirty="0">
                          <a:effectLst/>
                        </a:rPr>
                        <a:t>.</a:t>
                      </a:r>
                      <a:endParaRPr lang="es-PE" sz="105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La localidad de </a:t>
                      </a:r>
                      <a:r>
                        <a:rPr lang="es-MX" sz="1050" dirty="0" err="1">
                          <a:effectLst/>
                        </a:rPr>
                        <a:t>Shipenashiari</a:t>
                      </a:r>
                      <a:r>
                        <a:rPr lang="es-MX" sz="1050" dirty="0">
                          <a:effectLst/>
                        </a:rPr>
                        <a:t> se encuentra a </a:t>
                      </a:r>
                      <a:r>
                        <a:rPr lang="es-MX" sz="1050" dirty="0" smtClean="0">
                          <a:effectLst/>
                        </a:rPr>
                        <a:t>1 km </a:t>
                      </a:r>
                      <a:r>
                        <a:rPr lang="es-MX" sz="1050" dirty="0">
                          <a:effectLst/>
                        </a:rPr>
                        <a:t>aproximadamente de la instalación </a:t>
                      </a:r>
                      <a:r>
                        <a:rPr lang="es-MX" sz="1050" dirty="0" err="1">
                          <a:effectLst/>
                        </a:rPr>
                        <a:t>Armihuari</a:t>
                      </a:r>
                      <a:r>
                        <a:rPr lang="es-MX" sz="1050" dirty="0">
                          <a:effectLst/>
                        </a:rPr>
                        <a:t> Sur.</a:t>
                      </a:r>
                      <a:endParaRPr lang="es-PE" sz="105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347864" y="356491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/>
              <a:t>Etapas del sobrevuelo</a:t>
            </a:r>
          </a:p>
          <a:p>
            <a:pPr algn="ctr"/>
            <a:r>
              <a:rPr lang="es-PE" sz="2400" b="1" dirty="0" smtClean="0"/>
              <a:t>17 y 18 de octubre</a:t>
            </a:r>
            <a:endParaRPr lang="es-PE" sz="2400" b="1" dirty="0"/>
          </a:p>
        </p:txBody>
      </p:sp>
    </p:spTree>
    <p:extLst>
      <p:ext uri="{BB962C8B-B14F-4D97-AF65-F5344CB8AC3E}">
        <p14:creationId xmlns:p14="http://schemas.microsoft.com/office/powerpoint/2010/main" val="163577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388273"/>
              </p:ext>
            </p:extLst>
          </p:nvPr>
        </p:nvGraphicFramePr>
        <p:xfrm>
          <a:off x="611558" y="1124744"/>
          <a:ext cx="7848876" cy="500204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592290"/>
                <a:gridCol w="1728192"/>
                <a:gridCol w="2088232"/>
                <a:gridCol w="1440162"/>
              </a:tblGrid>
              <a:tr h="163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Estudio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Autor / Institución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Año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Etnias o grupos tratados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</a:tr>
              <a:tr h="961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El territorio de los </a:t>
                      </a:r>
                      <a:r>
                        <a:rPr lang="es-MX" sz="900" dirty="0" err="1">
                          <a:effectLst/>
                        </a:rPr>
                        <a:t>Matsigenkas</a:t>
                      </a:r>
                      <a:r>
                        <a:rPr lang="es-MX" sz="900" dirty="0">
                          <a:effectLst/>
                        </a:rPr>
                        <a:t> </a:t>
                      </a:r>
                      <a:r>
                        <a:rPr lang="es-MX" sz="900" dirty="0" err="1">
                          <a:effectLst/>
                        </a:rPr>
                        <a:t>Paquirianos</a:t>
                      </a:r>
                      <a:r>
                        <a:rPr lang="es-MX" sz="900" dirty="0">
                          <a:effectLst/>
                        </a:rPr>
                        <a:t>. Informe sobre el uso de recursos y el territorio de un grupo regional / territorial de la etnia </a:t>
                      </a:r>
                      <a:r>
                        <a:rPr lang="es-MX" sz="900" dirty="0" err="1">
                          <a:effectLst/>
                        </a:rPr>
                        <a:t>Matsigenka</a:t>
                      </a:r>
                      <a:r>
                        <a:rPr lang="es-MX" sz="900" dirty="0">
                          <a:effectLst/>
                        </a:rPr>
                        <a:t>. 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</a:rPr>
                        <a:t>Kacper</a:t>
                      </a:r>
                      <a:r>
                        <a:rPr lang="es-MX" sz="900" dirty="0">
                          <a:effectLst/>
                        </a:rPr>
                        <a:t> </a:t>
                      </a:r>
                      <a:r>
                        <a:rPr lang="es-MX" sz="900" dirty="0" err="1">
                          <a:effectLst/>
                        </a:rPr>
                        <a:t>Swierk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Versión del 19 </a:t>
                      </a:r>
                      <a:r>
                        <a:rPr lang="es-MX" sz="900" dirty="0" smtClean="0">
                          <a:effectLst/>
                        </a:rPr>
                        <a:t>febrero </a:t>
                      </a:r>
                      <a:r>
                        <a:rPr lang="es-MX" sz="900" dirty="0">
                          <a:effectLst/>
                        </a:rPr>
                        <a:t>2006 (Trabajo de campo 2001, 2002 y 2003)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</a:rPr>
                        <a:t>Matsigenkas</a:t>
                      </a:r>
                      <a:r>
                        <a:rPr lang="es-MX" sz="900" dirty="0">
                          <a:effectLst/>
                        </a:rPr>
                        <a:t> de </a:t>
                      </a:r>
                      <a:r>
                        <a:rPr lang="es-MX" sz="900" dirty="0" err="1">
                          <a:effectLst/>
                        </a:rPr>
                        <a:t>Paquiria</a:t>
                      </a:r>
                      <a:endParaRPr lang="es-PE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</a:rPr>
                        <a:t>Kirineris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</a:tr>
              <a:tr h="6300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Estudio Antropológico de la Reserva Territorial del Estado a Favor de los Pueblos Nahua y </a:t>
                      </a:r>
                      <a:r>
                        <a:rPr lang="es-MX" sz="900" dirty="0" err="1">
                          <a:effectLst/>
                        </a:rPr>
                        <a:t>Kugapakori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Ossio, Montoya y Loo</a:t>
                      </a:r>
                      <a:endParaRPr lang="es-PE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CONAPA /GICI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2003</a:t>
                      </a:r>
                      <a:endParaRPr lang="es-PE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(Trabajo de campo junio y julio 2003) 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Estudio de toda la RTKNN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</a:tr>
              <a:tr h="6863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Una Breve Historia del Pueblo </a:t>
                      </a:r>
                      <a:r>
                        <a:rPr lang="es-MX" sz="900" dirty="0" err="1">
                          <a:effectLst/>
                        </a:rPr>
                        <a:t>Nanti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Lev Michael, Christine Beier, ONG Proyecto de Apoyo Cabeceras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2004 (editado al 2007)</a:t>
                      </a:r>
                      <a:endParaRPr lang="es-PE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Trabajo de campo realizado entre los años 1996 y 2004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</a:rPr>
                        <a:t>Nanti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</a:tr>
              <a:tr h="546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Aquí vivimos bien. Kamayeti notimaigzi aka. Territorio y uso de recursos indígenas de la Reserva Kugapakori Nahua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</a:rPr>
                        <a:t>Shinai</a:t>
                      </a:r>
                      <a:r>
                        <a:rPr lang="es-MX" sz="900" dirty="0">
                          <a:effectLst/>
                        </a:rPr>
                        <a:t> </a:t>
                      </a:r>
                      <a:r>
                        <a:rPr lang="es-MX" sz="900" dirty="0" err="1">
                          <a:effectLst/>
                        </a:rPr>
                        <a:t>Sergali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Diciembre 2004 (Recopilaciones de los trabajos de Cabeceras Aid, Kacper Swierk y Shinai Serjali) 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Toda la RKNN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</a:tr>
              <a:tr h="489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Elastic Selves and Fluid Cosmologies: Nahua Resilence in a Changing World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Conrad Feather</a:t>
                      </a:r>
                      <a:endParaRPr lang="es-PE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PHD Thesis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effectLst/>
                        </a:rPr>
                        <a:t>2010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Trabajo de campo (2000) 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Nahua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</a:tr>
              <a:tr h="269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Informe de la ecología de subsistencia de los grupos Machiguenga y Nahua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16 de julio de 1988.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Machiguenga y Nahua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</a:tr>
              <a:tr h="3747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Estudio etnográfico del grupo étnico Kugapakori, del antropólogo 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Lelis Rivera Chávez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20 de agosto de 1988.</a:t>
                      </a:r>
                      <a:endParaRPr lang="es-PE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</a:rPr>
                        <a:t>Kugapakori</a:t>
                      </a:r>
                      <a:r>
                        <a:rPr lang="es-MX" sz="900" dirty="0">
                          <a:effectLst/>
                        </a:rPr>
                        <a:t>,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</a:tr>
              <a:tr h="4270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Primer estudio etnográfico del grupo étnico Yura o Nahua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Patricia Reynoso Vizcaíno y Heinrich Helberg Chávez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27 de agosto de</a:t>
                      </a:r>
                      <a:endParaRPr lang="es-PE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1986.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Nahua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</a:tr>
              <a:tr h="4076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Radiografía de un contacto: los Nahua y la sociedad nacional. En: Current Antropology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Alonso Zarzar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1985</a:t>
                      </a:r>
                      <a:endParaRPr lang="es-PE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Nahua</a:t>
                      </a:r>
                      <a:endParaRPr lang="es-PE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01" marR="46601" marT="0" marB="0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131840" y="33265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3200" b="1" dirty="0" smtClean="0"/>
              <a:t>Bibliografía Consultada</a:t>
            </a:r>
            <a:endParaRPr lang="es-PE" sz="3200" b="1" dirty="0"/>
          </a:p>
        </p:txBody>
      </p:sp>
    </p:spTree>
    <p:extLst>
      <p:ext uri="{BB962C8B-B14F-4D97-AF65-F5344CB8AC3E}">
        <p14:creationId xmlns:p14="http://schemas.microsoft.com/office/powerpoint/2010/main" val="228930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0" lvl="0" indent="0" algn="ctr">
              <a:buNone/>
            </a:pPr>
            <a:r>
              <a:rPr lang="es-PE" sz="2800" dirty="0" smtClean="0"/>
              <a:t>Adicionalmente</a:t>
            </a:r>
            <a:r>
              <a:rPr lang="es-PE" sz="2800" dirty="0"/>
              <a:t>, el Viceministerio </a:t>
            </a:r>
            <a:r>
              <a:rPr lang="es-PE" sz="2800" dirty="0" smtClean="0"/>
              <a:t>de Interculturalidad realizará </a:t>
            </a:r>
            <a:r>
              <a:rPr lang="es-PE" sz="2800" dirty="0"/>
              <a:t>un </a:t>
            </a:r>
            <a:r>
              <a:rPr lang="es-PE" sz="2800" dirty="0" smtClean="0"/>
              <a:t>estudio </a:t>
            </a:r>
            <a:r>
              <a:rPr lang="es-PE" sz="2800" dirty="0"/>
              <a:t>c</a:t>
            </a:r>
            <a:r>
              <a:rPr lang="es-PE" sz="2800" dirty="0" smtClean="0"/>
              <a:t>omplementario </a:t>
            </a:r>
            <a:r>
              <a:rPr lang="es-PE" sz="2800" dirty="0"/>
              <a:t>en la zona noreste del Lote a fin de ubicar las posibles rutas de desplazamiento de población en aislamiento</a:t>
            </a:r>
            <a:r>
              <a:rPr lang="es-PE" sz="2800" dirty="0" smtClean="0"/>
              <a:t>.</a:t>
            </a:r>
          </a:p>
          <a:p>
            <a:pPr marL="0" lvl="0" indent="0" algn="ctr">
              <a:buNone/>
            </a:pPr>
            <a:endParaRPr lang="es-PE" sz="2800" dirty="0" smtClean="0"/>
          </a:p>
          <a:p>
            <a:pPr marL="0" lvl="0" indent="0" algn="ctr">
              <a:buNone/>
            </a:pPr>
            <a:r>
              <a:rPr lang="es-PE" sz="2800" dirty="0" smtClean="0"/>
              <a:t>Se efectuarán también </a:t>
            </a:r>
            <a:r>
              <a:rPr lang="es-PE" sz="2800" dirty="0" err="1" smtClean="0"/>
              <a:t>monitoreos</a:t>
            </a:r>
            <a:r>
              <a:rPr lang="es-PE" sz="2800" dirty="0" smtClean="0"/>
              <a:t> </a:t>
            </a:r>
            <a:r>
              <a:rPr lang="es-PE" sz="2800" dirty="0"/>
              <a:t>mensuales en la zona. Los instrumentos y resultados de estos análisis serán de conocimiento público. </a:t>
            </a:r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6824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8032" y="2564904"/>
            <a:ext cx="7772400" cy="1470025"/>
          </a:xfrm>
        </p:spPr>
        <p:txBody>
          <a:bodyPr>
            <a:normAutofit/>
          </a:bodyPr>
          <a:lstStyle/>
          <a:p>
            <a:r>
              <a:rPr lang="es-PE" dirty="0" smtClean="0"/>
              <a:t>Ministerio de Cultura</a:t>
            </a:r>
            <a:br>
              <a:rPr lang="es-PE" dirty="0" smtClean="0"/>
            </a:br>
            <a:r>
              <a:rPr lang="es-PE" dirty="0" smtClean="0"/>
              <a:t>Viceministerio de Interculturalidad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35696" y="4077072"/>
            <a:ext cx="5504656" cy="1224136"/>
          </a:xfrm>
        </p:spPr>
        <p:txBody>
          <a:bodyPr/>
          <a:lstStyle/>
          <a:p>
            <a:r>
              <a:rPr lang="es-PE" sz="2400" b="1" dirty="0">
                <a:solidFill>
                  <a:schemeClr val="bg1">
                    <a:lumMod val="50000"/>
                  </a:schemeClr>
                </a:solidFill>
                <a:latin typeface="Myriad Pro"/>
                <a:cs typeface="Myriad Pro"/>
              </a:rPr>
              <a:t>Estudio Especializado sobre la situación social del área del Lote 88 y la Reserva </a:t>
            </a:r>
            <a:r>
              <a:rPr lang="es-PE" sz="2400" b="1" dirty="0" err="1">
                <a:solidFill>
                  <a:schemeClr val="bg1">
                    <a:lumMod val="50000"/>
                  </a:schemeClr>
                </a:solidFill>
                <a:latin typeface="Myriad Pro"/>
                <a:cs typeface="Myriad Pro"/>
              </a:rPr>
              <a:t>Kugapakori</a:t>
            </a:r>
            <a:r>
              <a:rPr lang="es-PE" sz="2400" b="1" dirty="0">
                <a:solidFill>
                  <a:schemeClr val="bg1">
                    <a:lumMod val="50000"/>
                  </a:schemeClr>
                </a:solidFill>
                <a:latin typeface="Myriad Pro"/>
                <a:cs typeface="Myriad Pro"/>
              </a:rPr>
              <a:t>, Nahua, </a:t>
            </a:r>
            <a:r>
              <a:rPr lang="es-PE" sz="2400" b="1" dirty="0" err="1">
                <a:solidFill>
                  <a:schemeClr val="bg1">
                    <a:lumMod val="50000"/>
                  </a:schemeClr>
                </a:solidFill>
                <a:latin typeface="Myriad Pro"/>
                <a:cs typeface="Myriad Pro"/>
              </a:rPr>
              <a:t>Nanti</a:t>
            </a:r>
            <a:endParaRPr lang="es-PE" sz="2400" b="1" dirty="0">
              <a:solidFill>
                <a:schemeClr val="bg1">
                  <a:lumMod val="50000"/>
                </a:schemeClr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6553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MC_institucio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2918DBA1A78D143BBE79366B4FE50F3" ma:contentTypeVersion="6" ma:contentTypeDescription="Crear nuevo documento." ma:contentTypeScope="" ma:versionID="4d9662ede8bec1472984a39938b8ddc5">
  <xsd:schema xmlns:xsd="http://www.w3.org/2001/XMLSchema" xmlns:xs="http://www.w3.org/2001/XMLSchema" xmlns:p="http://schemas.microsoft.com/office/2006/metadata/properties" xmlns:ns2="77a089c6-3d8a-49c9-960d-b7e18006228d" xmlns:ns3="1061c286-725e-474a-8620-cd2ec4964964" targetNamespace="http://schemas.microsoft.com/office/2006/metadata/properties" ma:root="true" ma:fieldsID="d01167c24c15707a245a593a7dc55a00" ns2:_="" ns3:_="">
    <xsd:import namespace="77a089c6-3d8a-49c9-960d-b7e18006228d"/>
    <xsd:import namespace="1061c286-725e-474a-8620-cd2ec49649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a089c6-3d8a-49c9-960d-b7e1800622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61c286-725e-474a-8620-cd2ec49649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B8A422-AF06-4150-8F29-224C0EC136E2}"/>
</file>

<file path=customXml/itemProps2.xml><?xml version="1.0" encoding="utf-8"?>
<ds:datastoreItem xmlns:ds="http://schemas.openxmlformats.org/officeDocument/2006/customXml" ds:itemID="{F14B2B2A-5E47-4531-9379-C64C611D6BF4}"/>
</file>

<file path=customXml/itemProps3.xml><?xml version="1.0" encoding="utf-8"?>
<ds:datastoreItem xmlns:ds="http://schemas.openxmlformats.org/officeDocument/2006/customXml" ds:itemID="{B9D7AA89-1B73-44FF-BC23-C512D35A9A57}"/>
</file>

<file path=docProps/app.xml><?xml version="1.0" encoding="utf-8"?>
<Properties xmlns="http://schemas.openxmlformats.org/officeDocument/2006/extended-properties" xmlns:vt="http://schemas.openxmlformats.org/officeDocument/2006/docPropsVTypes">
  <Template>Presentación2</Template>
  <TotalTime>680</TotalTime>
  <Words>978</Words>
  <Application>Microsoft Office PowerPoint</Application>
  <PresentationFormat>Presentación en pantalla (4:3)</PresentationFormat>
  <Paragraphs>181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PlantillaMC_institucional</vt:lpstr>
      <vt:lpstr>Ministerio de Cultura Viceministerio de Interculturalidad</vt:lpstr>
      <vt:lpstr>Presentación de PowerPoint</vt:lpstr>
      <vt:lpstr>Trabajo de Campo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Ministerio de Cultura Viceministerio de Interculturalidad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Ministerio de Cultura Viceministerio de Interculturalidad</dc:title>
  <dc:creator>Mauricio Zavaleta Siri</dc:creator>
  <cp:lastModifiedBy>PADURA FERNANDEZ - NESPRAL, LETICIA</cp:lastModifiedBy>
  <cp:revision>93</cp:revision>
  <cp:lastPrinted>2016-07-20T09:14:24Z</cp:lastPrinted>
  <dcterms:created xsi:type="dcterms:W3CDTF">2014-01-21T20:30:04Z</dcterms:created>
  <dcterms:modified xsi:type="dcterms:W3CDTF">2016-07-20T09:14:38Z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0x01010032918DBA1A78D143BBE79366B4FE50F3</vt:lpwstr>
  </property>
</Properties>
</file>